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ca60b76c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ca60b76c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ca60b76c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ca60b76c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ca60b76c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eca60b76c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eca60b76c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eca60b76c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ca60b76c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eca60b76c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eca60b76c7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eca60b76c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ca60b76c7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eca60b76c7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ca60b76c7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ca60b76c7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ca60b76c7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ca60b76c7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ca60b76c7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eca60b76c7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eca60b76c7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eca60b76c7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ca60b76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ca60b76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ca60b76c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ca60b76c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eca60b76c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eca60b76c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ca60b76c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ca60b76c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ca60b76c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eca60b76c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ca60b76c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ca60b76c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ca60b76c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eca60b76c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9" Type="http://schemas.openxmlformats.org/officeDocument/2006/relationships/image" Target="../media/image1.png"/><Relationship Id="rId5" Type="http://schemas.openxmlformats.org/officeDocument/2006/relationships/image" Target="../media/image15.png"/><Relationship Id="rId6" Type="http://schemas.openxmlformats.org/officeDocument/2006/relationships/image" Target="../media/image17.jpg"/><Relationship Id="rId7" Type="http://schemas.openxmlformats.org/officeDocument/2006/relationships/hyperlink" Target="mailto:jagello@list.ru" TargetMode="External"/><Relationship Id="rId8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45333" y="15454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Модуль прогноза курса акций и дивидендов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519800" y="3961475"/>
            <a:ext cx="1567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Флюгер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6703" y="478974"/>
            <a:ext cx="1030599" cy="106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756" y="1781175"/>
            <a:ext cx="6094125" cy="236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4128" y="182374"/>
            <a:ext cx="1030599" cy="106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Решено</a:t>
            </a:r>
            <a:endParaRPr/>
          </a:p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>
            <a:off x="311700" y="1528250"/>
            <a:ext cx="8520600" cy="23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Построена система построения прогноза ключевых финансовых и производственных показателей компаний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Реализованы модели машинного обучения для прогнозирования среднегодовой или среднеквартальной цены акций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Интерфейс для стационарного ПК и веб-интерфейс, серверная часть</a:t>
            </a:r>
            <a:endParaRPr/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1703" y="198137"/>
            <a:ext cx="1030599" cy="106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Технологии</a:t>
            </a:r>
            <a:endParaRPr/>
          </a:p>
        </p:txBody>
      </p:sp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311700" y="1152475"/>
            <a:ext cx="8520600" cy="16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Frontend:</a:t>
            </a:r>
            <a:r>
              <a:rPr lang="ru"/>
              <a:t> JS, Vue.js, Vuetify, ApexChart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/>
              <a:t>Backend:</a:t>
            </a:r>
            <a:r>
              <a:rPr lang="ru"/>
              <a:t> Python, FastAPI, SQLite, Uvicorn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/>
              <a:t>Machine Learning:</a:t>
            </a:r>
            <a:r>
              <a:rPr lang="ru"/>
              <a:t> Python, Scikit Learn</a:t>
            </a:r>
            <a:endParaRPr/>
          </a:p>
        </p:txBody>
      </p:sp>
      <p:pic>
        <p:nvPicPr>
          <p:cNvPr id="126" name="Google Shape;1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1703" y="198137"/>
            <a:ext cx="1030599" cy="106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Реализация</a:t>
            </a:r>
            <a:endParaRPr/>
          </a:p>
        </p:txBody>
      </p:sp>
      <p:sp>
        <p:nvSpPr>
          <p:cNvPr id="132" name="Google Shape;132;p25"/>
          <p:cNvSpPr/>
          <p:nvPr/>
        </p:nvSpPr>
        <p:spPr>
          <a:xfrm>
            <a:off x="878325" y="1849425"/>
            <a:ext cx="7711200" cy="21564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5"/>
          <p:cNvSpPr txBox="1"/>
          <p:nvPr/>
        </p:nvSpPr>
        <p:spPr>
          <a:xfrm>
            <a:off x="617788" y="1849425"/>
            <a:ext cx="104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Команда</a:t>
            </a:r>
            <a:endParaRPr/>
          </a:p>
        </p:txBody>
      </p:sp>
      <p:sp>
        <p:nvSpPr>
          <p:cNvPr id="134" name="Google Shape;134;p25"/>
          <p:cNvSpPr txBox="1"/>
          <p:nvPr/>
        </p:nvSpPr>
        <p:spPr>
          <a:xfrm>
            <a:off x="1659988" y="1849425"/>
            <a:ext cx="59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MVP</a:t>
            </a:r>
            <a:endParaRPr/>
          </a:p>
        </p:txBody>
      </p:sp>
      <p:sp>
        <p:nvSpPr>
          <p:cNvPr id="135" name="Google Shape;135;p25"/>
          <p:cNvSpPr txBox="1"/>
          <p:nvPr/>
        </p:nvSpPr>
        <p:spPr>
          <a:xfrm>
            <a:off x="2442713" y="1849425"/>
            <a:ext cx="72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Тесты</a:t>
            </a:r>
            <a:endParaRPr/>
          </a:p>
        </p:txBody>
      </p:sp>
      <p:sp>
        <p:nvSpPr>
          <p:cNvPr id="136" name="Google Shape;136;p25"/>
          <p:cNvSpPr txBox="1"/>
          <p:nvPr/>
        </p:nvSpPr>
        <p:spPr>
          <a:xfrm>
            <a:off x="3172613" y="1849425"/>
            <a:ext cx="72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Бета</a:t>
            </a:r>
            <a:endParaRPr/>
          </a:p>
        </p:txBody>
      </p:sp>
      <p:sp>
        <p:nvSpPr>
          <p:cNvPr id="137" name="Google Shape;137;p25"/>
          <p:cNvSpPr txBox="1"/>
          <p:nvPr/>
        </p:nvSpPr>
        <p:spPr>
          <a:xfrm>
            <a:off x="3739238" y="1849425"/>
            <a:ext cx="132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Фокус-группы</a:t>
            </a:r>
            <a:endParaRPr/>
          </a:p>
        </p:txBody>
      </p:sp>
      <p:sp>
        <p:nvSpPr>
          <p:cNvPr id="138" name="Google Shape;138;p25"/>
          <p:cNvSpPr txBox="1"/>
          <p:nvPr/>
        </p:nvSpPr>
        <p:spPr>
          <a:xfrm>
            <a:off x="5063738" y="1849425"/>
            <a:ext cx="111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Доработка</a:t>
            </a:r>
            <a:endParaRPr/>
          </a:p>
        </p:txBody>
      </p:sp>
      <p:sp>
        <p:nvSpPr>
          <p:cNvPr id="139" name="Google Shape;139;p25"/>
          <p:cNvSpPr txBox="1"/>
          <p:nvPr/>
        </p:nvSpPr>
        <p:spPr>
          <a:xfrm>
            <a:off x="6181538" y="1849425"/>
            <a:ext cx="72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Релиз</a:t>
            </a:r>
            <a:endParaRPr/>
          </a:p>
        </p:txBody>
      </p:sp>
      <p:sp>
        <p:nvSpPr>
          <p:cNvPr id="140" name="Google Shape;140;p25"/>
          <p:cNvSpPr txBox="1"/>
          <p:nvPr/>
        </p:nvSpPr>
        <p:spPr>
          <a:xfrm>
            <a:off x="3351197" y="3713625"/>
            <a:ext cx="210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6 месяцев / 3 млн. р.</a:t>
            </a:r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1703" y="198137"/>
            <a:ext cx="1030599" cy="106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Новаторские идеи</a:t>
            </a:r>
            <a:endParaRPr/>
          </a:p>
        </p:txBody>
      </p:sp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Прогнозируем с помощью искусственного интеллекта не только цены, но и прочие показатели, например, дивиденды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Оцениваем риск как изменчивость показателей компании, а не цены акций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Держим курс на доказательное инвестирование, т.е. каждая инвестиционная идея должна получить статистическое подтверждение и за счет этого рост качества наших услуг для клиентов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1703" y="198137"/>
            <a:ext cx="1030599" cy="106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Данные</a:t>
            </a:r>
            <a:endParaRPr/>
          </a:p>
        </p:txBody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Публичные отчеты компаний: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 прибылях и убытках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Балансовый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 движении денежных средств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Производственные показатели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Дивиденды</a:t>
            </a: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1703" y="198137"/>
            <a:ext cx="1030599" cy="106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538" y="152400"/>
            <a:ext cx="671388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1703" y="198137"/>
            <a:ext cx="1030599" cy="106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Экономический эффект</a:t>
            </a:r>
            <a:endParaRPr/>
          </a:p>
        </p:txBody>
      </p:sp>
      <p:sp>
        <p:nvSpPr>
          <p:cNvPr id="167" name="Google Shape;16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До миллиона клиентов в год можно привлечь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Средний размер сделки 55,3 тыс. р.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Активных клиентов около 10-15% от общего числа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Порядка 2 млн. р. комиссии с каждой сделки всех активных клиентов в месяц</a:t>
            </a:r>
            <a:endParaRPr/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1703" y="198137"/>
            <a:ext cx="1030599" cy="106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Опрос</a:t>
            </a:r>
            <a:endParaRPr/>
          </a:p>
        </p:txBody>
      </p:sp>
      <p:pic>
        <p:nvPicPr>
          <p:cNvPr id="174" name="Google Shape;174;p30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263" y="1017725"/>
            <a:ext cx="617947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1703" y="198137"/>
            <a:ext cx="1030599" cy="106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Команда</a:t>
            </a:r>
            <a:endParaRPr/>
          </a:p>
        </p:txBody>
      </p:sp>
      <p:pic>
        <p:nvPicPr>
          <p:cNvPr id="181" name="Google Shape;1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075" y="1345900"/>
            <a:ext cx="1697201" cy="16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3200" y="1345900"/>
            <a:ext cx="1668000" cy="16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4150" y="1345900"/>
            <a:ext cx="1668000" cy="16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1"/>
          <p:cNvSpPr txBox="1"/>
          <p:nvPr/>
        </p:nvSpPr>
        <p:spPr>
          <a:xfrm>
            <a:off x="5547025" y="3097950"/>
            <a:ext cx="153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Максим Виксна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backend</a:t>
            </a:r>
            <a:endParaRPr/>
          </a:p>
        </p:txBody>
      </p:sp>
      <p:sp>
        <p:nvSpPr>
          <p:cNvPr id="185" name="Google Shape;185;p31"/>
          <p:cNvSpPr txBox="1"/>
          <p:nvPr/>
        </p:nvSpPr>
        <p:spPr>
          <a:xfrm>
            <a:off x="3778625" y="3097950"/>
            <a:ext cx="153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Иван Бондарев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design</a:t>
            </a:r>
            <a:endParaRPr/>
          </a:p>
        </p:txBody>
      </p:sp>
      <p:sp>
        <p:nvSpPr>
          <p:cNvPr id="186" name="Google Shape;186;p31"/>
          <p:cNvSpPr txBox="1"/>
          <p:nvPr/>
        </p:nvSpPr>
        <p:spPr>
          <a:xfrm>
            <a:off x="1914000" y="3097950"/>
            <a:ext cx="1864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Даниил </a:t>
            </a:r>
            <a:r>
              <a:rPr lang="ru"/>
              <a:t>Сосинский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frontend </a:t>
            </a:r>
            <a:endParaRPr/>
          </a:p>
        </p:txBody>
      </p:sp>
      <p:pic>
        <p:nvPicPr>
          <p:cNvPr id="187" name="Google Shape;18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325" y="1345900"/>
            <a:ext cx="1250991" cy="166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1"/>
          <p:cNvSpPr txBox="1"/>
          <p:nvPr/>
        </p:nvSpPr>
        <p:spPr>
          <a:xfrm>
            <a:off x="460775" y="3097950"/>
            <a:ext cx="153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Андрей Ягелло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AI/ML, team lead</a:t>
            </a:r>
            <a:endParaRPr/>
          </a:p>
        </p:txBody>
      </p:sp>
      <p:sp>
        <p:nvSpPr>
          <p:cNvPr id="189" name="Google Shape;189;p31"/>
          <p:cNvSpPr txBox="1"/>
          <p:nvPr/>
        </p:nvSpPr>
        <p:spPr>
          <a:xfrm>
            <a:off x="563200" y="3959025"/>
            <a:ext cx="5227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Telegram: @andyjagello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E-mail: </a:t>
            </a:r>
            <a:r>
              <a:rPr lang="ru" u="sng">
                <a:solidFill>
                  <a:schemeClr val="hlink"/>
                </a:solidFill>
                <a:hlinkClick r:id="rId7"/>
              </a:rPr>
              <a:t>jagello@list.ru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Phone: +79248412711</a:t>
            </a:r>
            <a:endParaRPr/>
          </a:p>
        </p:txBody>
      </p:sp>
      <p:pic>
        <p:nvPicPr>
          <p:cNvPr id="190" name="Google Shape;190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40025" y="1345900"/>
            <a:ext cx="1697201" cy="169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1"/>
          <p:cNvSpPr txBox="1"/>
          <p:nvPr/>
        </p:nvSpPr>
        <p:spPr>
          <a:xfrm>
            <a:off x="7240025" y="3097950"/>
            <a:ext cx="194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Данила Бондаренко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frontend</a:t>
            </a:r>
            <a:endParaRPr/>
          </a:p>
        </p:txBody>
      </p:sp>
      <p:pic>
        <p:nvPicPr>
          <p:cNvPr id="192" name="Google Shape;192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01703" y="198137"/>
            <a:ext cx="1030599" cy="106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900" y="807375"/>
            <a:ext cx="5821326" cy="399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3403" y="152399"/>
            <a:ext cx="1030599" cy="106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1842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Прототип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6703" y="846324"/>
            <a:ext cx="1030599" cy="106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463" y="152400"/>
            <a:ext cx="6990528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7278" y="152399"/>
            <a:ext cx="1030599" cy="106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6313" y="720288"/>
            <a:ext cx="4257675" cy="227647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76" name="Google Shape;76;p16"/>
          <p:cNvCxnSpPr/>
          <p:nvPr/>
        </p:nvCxnSpPr>
        <p:spPr>
          <a:xfrm>
            <a:off x="5210825" y="3034550"/>
            <a:ext cx="1548900" cy="15624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3950"/>
            <a:ext cx="7467100" cy="420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1078" y="260649"/>
            <a:ext cx="1030599" cy="106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38" y="152400"/>
            <a:ext cx="6990528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2403" y="152399"/>
            <a:ext cx="1030599" cy="106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050" y="152400"/>
            <a:ext cx="5870205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9778" y="152399"/>
            <a:ext cx="1030599" cy="106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400" y="1675625"/>
            <a:ext cx="5246425" cy="2401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528" y="276299"/>
            <a:ext cx="1030599" cy="106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300" y="152400"/>
            <a:ext cx="6140250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8078" y="152399"/>
            <a:ext cx="1030599" cy="106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